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 id="273" r:id="rId12"/>
    <p:sldId id="272" r:id="rId13"/>
    <p:sldId id="266" r:id="rId14"/>
    <p:sldId id="270" r:id="rId15"/>
    <p:sldId id="268" r:id="rId16"/>
    <p:sldId id="267" r:id="rId17"/>
    <p:sldId id="269"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78" d="100"/>
          <a:sy n="78" d="100"/>
        </p:scale>
        <p:origin x="126" y="1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57C2-6A02-4FE4-A066-FFEA5E2F25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52FA7B-5F33-4728-BB6E-F9778B7DAB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764874-7A93-40E3-A9EA-AB75AE476C76}"/>
              </a:ext>
            </a:extLst>
          </p:cNvPr>
          <p:cNvSpPr>
            <a:spLocks noGrp="1"/>
          </p:cNvSpPr>
          <p:nvPr>
            <p:ph type="dt" sz="half" idx="10"/>
          </p:nvPr>
        </p:nvSpPr>
        <p:spPr/>
        <p:txBody>
          <a:bodyPr/>
          <a:lstStyle/>
          <a:p>
            <a:fld id="{98ACE970-6EDB-4498-94DC-E9FC368E2508}" type="datetimeFigureOut">
              <a:rPr lang="en-US" smtClean="0"/>
              <a:t>9/30/2020</a:t>
            </a:fld>
            <a:endParaRPr lang="en-US"/>
          </a:p>
        </p:txBody>
      </p:sp>
      <p:sp>
        <p:nvSpPr>
          <p:cNvPr id="5" name="Footer Placeholder 4">
            <a:extLst>
              <a:ext uri="{FF2B5EF4-FFF2-40B4-BE49-F238E27FC236}">
                <a16:creationId xmlns:a16="http://schemas.microsoft.com/office/drawing/2014/main" id="{F023B25F-162B-4A64-801B-9F517A06B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8456A-5EDD-492C-B996-474C72B9EE83}"/>
              </a:ext>
            </a:extLst>
          </p:cNvPr>
          <p:cNvSpPr>
            <a:spLocks noGrp="1"/>
          </p:cNvSpPr>
          <p:nvPr>
            <p:ph type="sldNum" sz="quarter" idx="12"/>
          </p:nvPr>
        </p:nvSpPr>
        <p:spPr/>
        <p:txBody>
          <a:bodyPr/>
          <a:lstStyle/>
          <a:p>
            <a:fld id="{CF73E053-186E-495C-8093-2413C9B1A52D}" type="slidenum">
              <a:rPr lang="en-US" smtClean="0"/>
              <a:t>‹#›</a:t>
            </a:fld>
            <a:endParaRPr lang="en-US"/>
          </a:p>
        </p:txBody>
      </p:sp>
    </p:spTree>
    <p:extLst>
      <p:ext uri="{BB962C8B-B14F-4D97-AF65-F5344CB8AC3E}">
        <p14:creationId xmlns:p14="http://schemas.microsoft.com/office/powerpoint/2010/main" val="1678883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16544-31E5-4E6E-9D33-AAEED00914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3CE980-13B4-474B-A73D-0EE4C72751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AEA7-CAD5-4D27-A9F3-39145924B3CA}"/>
              </a:ext>
            </a:extLst>
          </p:cNvPr>
          <p:cNvSpPr>
            <a:spLocks noGrp="1"/>
          </p:cNvSpPr>
          <p:nvPr>
            <p:ph type="dt" sz="half" idx="10"/>
          </p:nvPr>
        </p:nvSpPr>
        <p:spPr/>
        <p:txBody>
          <a:bodyPr/>
          <a:lstStyle/>
          <a:p>
            <a:fld id="{98ACE970-6EDB-4498-94DC-E9FC368E2508}" type="datetimeFigureOut">
              <a:rPr lang="en-US" smtClean="0"/>
              <a:t>9/30/2020</a:t>
            </a:fld>
            <a:endParaRPr lang="en-US"/>
          </a:p>
        </p:txBody>
      </p:sp>
      <p:sp>
        <p:nvSpPr>
          <p:cNvPr id="5" name="Footer Placeholder 4">
            <a:extLst>
              <a:ext uri="{FF2B5EF4-FFF2-40B4-BE49-F238E27FC236}">
                <a16:creationId xmlns:a16="http://schemas.microsoft.com/office/drawing/2014/main" id="{F4CBE8FF-7922-42A3-B742-60E06CAD0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71B50-688F-4567-A41F-9ADF2C80B59A}"/>
              </a:ext>
            </a:extLst>
          </p:cNvPr>
          <p:cNvSpPr>
            <a:spLocks noGrp="1"/>
          </p:cNvSpPr>
          <p:nvPr>
            <p:ph type="sldNum" sz="quarter" idx="12"/>
          </p:nvPr>
        </p:nvSpPr>
        <p:spPr/>
        <p:txBody>
          <a:bodyPr/>
          <a:lstStyle/>
          <a:p>
            <a:fld id="{CF73E053-186E-495C-8093-2413C9B1A52D}" type="slidenum">
              <a:rPr lang="en-US" smtClean="0"/>
              <a:t>‹#›</a:t>
            </a:fld>
            <a:endParaRPr lang="en-US"/>
          </a:p>
        </p:txBody>
      </p:sp>
    </p:spTree>
    <p:extLst>
      <p:ext uri="{BB962C8B-B14F-4D97-AF65-F5344CB8AC3E}">
        <p14:creationId xmlns:p14="http://schemas.microsoft.com/office/powerpoint/2010/main" val="3851347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4CACFE-7CB8-41F7-A02F-5A08327059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E1CD4-420F-470B-9209-B6D03549C3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8A87F-0A8C-41D4-AB20-0B1238EA8FD6}"/>
              </a:ext>
            </a:extLst>
          </p:cNvPr>
          <p:cNvSpPr>
            <a:spLocks noGrp="1"/>
          </p:cNvSpPr>
          <p:nvPr>
            <p:ph type="dt" sz="half" idx="10"/>
          </p:nvPr>
        </p:nvSpPr>
        <p:spPr/>
        <p:txBody>
          <a:bodyPr/>
          <a:lstStyle/>
          <a:p>
            <a:fld id="{98ACE970-6EDB-4498-94DC-E9FC368E2508}" type="datetimeFigureOut">
              <a:rPr lang="en-US" smtClean="0"/>
              <a:t>9/30/2020</a:t>
            </a:fld>
            <a:endParaRPr lang="en-US"/>
          </a:p>
        </p:txBody>
      </p:sp>
      <p:sp>
        <p:nvSpPr>
          <p:cNvPr id="5" name="Footer Placeholder 4">
            <a:extLst>
              <a:ext uri="{FF2B5EF4-FFF2-40B4-BE49-F238E27FC236}">
                <a16:creationId xmlns:a16="http://schemas.microsoft.com/office/drawing/2014/main" id="{C28F187A-3936-4D22-AC65-CB10D2565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24AE7-3565-4616-8A8C-AACEEFAF2288}"/>
              </a:ext>
            </a:extLst>
          </p:cNvPr>
          <p:cNvSpPr>
            <a:spLocks noGrp="1"/>
          </p:cNvSpPr>
          <p:nvPr>
            <p:ph type="sldNum" sz="quarter" idx="12"/>
          </p:nvPr>
        </p:nvSpPr>
        <p:spPr/>
        <p:txBody>
          <a:bodyPr/>
          <a:lstStyle/>
          <a:p>
            <a:fld id="{CF73E053-186E-495C-8093-2413C9B1A52D}" type="slidenum">
              <a:rPr lang="en-US" smtClean="0"/>
              <a:t>‹#›</a:t>
            </a:fld>
            <a:endParaRPr lang="en-US"/>
          </a:p>
        </p:txBody>
      </p:sp>
    </p:spTree>
    <p:extLst>
      <p:ext uri="{BB962C8B-B14F-4D97-AF65-F5344CB8AC3E}">
        <p14:creationId xmlns:p14="http://schemas.microsoft.com/office/powerpoint/2010/main" val="3698920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6E97-336B-46B9-89B1-F662EE12B3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49A0F2-59B0-405E-A30A-3055E24BC8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A2AA37-3B9F-45CB-9BDB-6E2289C97C1F}"/>
              </a:ext>
            </a:extLst>
          </p:cNvPr>
          <p:cNvSpPr>
            <a:spLocks noGrp="1"/>
          </p:cNvSpPr>
          <p:nvPr>
            <p:ph type="dt" sz="half" idx="10"/>
          </p:nvPr>
        </p:nvSpPr>
        <p:spPr/>
        <p:txBody>
          <a:bodyPr/>
          <a:lstStyle/>
          <a:p>
            <a:fld id="{98ACE970-6EDB-4498-94DC-E9FC368E2508}" type="datetimeFigureOut">
              <a:rPr lang="en-US" smtClean="0"/>
              <a:t>9/30/2020</a:t>
            </a:fld>
            <a:endParaRPr lang="en-US"/>
          </a:p>
        </p:txBody>
      </p:sp>
      <p:sp>
        <p:nvSpPr>
          <p:cNvPr id="5" name="Footer Placeholder 4">
            <a:extLst>
              <a:ext uri="{FF2B5EF4-FFF2-40B4-BE49-F238E27FC236}">
                <a16:creationId xmlns:a16="http://schemas.microsoft.com/office/drawing/2014/main" id="{14C19DDC-A782-47C4-98EE-20F54982F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A08A4-E352-4841-8EAA-03209DD7D6CC}"/>
              </a:ext>
            </a:extLst>
          </p:cNvPr>
          <p:cNvSpPr>
            <a:spLocks noGrp="1"/>
          </p:cNvSpPr>
          <p:nvPr>
            <p:ph type="sldNum" sz="quarter" idx="12"/>
          </p:nvPr>
        </p:nvSpPr>
        <p:spPr/>
        <p:txBody>
          <a:bodyPr/>
          <a:lstStyle/>
          <a:p>
            <a:fld id="{CF73E053-186E-495C-8093-2413C9B1A52D}" type="slidenum">
              <a:rPr lang="en-US" smtClean="0"/>
              <a:t>‹#›</a:t>
            </a:fld>
            <a:endParaRPr lang="en-US"/>
          </a:p>
        </p:txBody>
      </p:sp>
    </p:spTree>
    <p:extLst>
      <p:ext uri="{BB962C8B-B14F-4D97-AF65-F5344CB8AC3E}">
        <p14:creationId xmlns:p14="http://schemas.microsoft.com/office/powerpoint/2010/main" val="2564405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022E-CC88-4B95-BCFD-93875B4A3E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4BCAB7-308C-42A7-9619-62B3D569F5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D0A91-E431-4F49-97B6-60837314EFBE}"/>
              </a:ext>
            </a:extLst>
          </p:cNvPr>
          <p:cNvSpPr>
            <a:spLocks noGrp="1"/>
          </p:cNvSpPr>
          <p:nvPr>
            <p:ph type="dt" sz="half" idx="10"/>
          </p:nvPr>
        </p:nvSpPr>
        <p:spPr/>
        <p:txBody>
          <a:bodyPr/>
          <a:lstStyle/>
          <a:p>
            <a:fld id="{98ACE970-6EDB-4498-94DC-E9FC368E2508}" type="datetimeFigureOut">
              <a:rPr lang="en-US" smtClean="0"/>
              <a:t>9/30/2020</a:t>
            </a:fld>
            <a:endParaRPr lang="en-US"/>
          </a:p>
        </p:txBody>
      </p:sp>
      <p:sp>
        <p:nvSpPr>
          <p:cNvPr id="5" name="Footer Placeholder 4">
            <a:extLst>
              <a:ext uri="{FF2B5EF4-FFF2-40B4-BE49-F238E27FC236}">
                <a16:creationId xmlns:a16="http://schemas.microsoft.com/office/drawing/2014/main" id="{1710D3B0-27CE-47D2-BA42-91F1748F0E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DE550-D714-4DF4-92FF-937E26B167B3}"/>
              </a:ext>
            </a:extLst>
          </p:cNvPr>
          <p:cNvSpPr>
            <a:spLocks noGrp="1"/>
          </p:cNvSpPr>
          <p:nvPr>
            <p:ph type="sldNum" sz="quarter" idx="12"/>
          </p:nvPr>
        </p:nvSpPr>
        <p:spPr/>
        <p:txBody>
          <a:bodyPr/>
          <a:lstStyle/>
          <a:p>
            <a:fld id="{CF73E053-186E-495C-8093-2413C9B1A52D}" type="slidenum">
              <a:rPr lang="en-US" smtClean="0"/>
              <a:t>‹#›</a:t>
            </a:fld>
            <a:endParaRPr lang="en-US"/>
          </a:p>
        </p:txBody>
      </p:sp>
    </p:spTree>
    <p:extLst>
      <p:ext uri="{BB962C8B-B14F-4D97-AF65-F5344CB8AC3E}">
        <p14:creationId xmlns:p14="http://schemas.microsoft.com/office/powerpoint/2010/main" val="1577567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1BA4-88C2-4F47-8F11-A09221F049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F412D3-6B59-41D3-9D43-88B28AE2F5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47896F-FCF6-4535-85E0-13FC92C403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EB4813-0A50-4A41-AA81-FC3220EA0042}"/>
              </a:ext>
            </a:extLst>
          </p:cNvPr>
          <p:cNvSpPr>
            <a:spLocks noGrp="1"/>
          </p:cNvSpPr>
          <p:nvPr>
            <p:ph type="dt" sz="half" idx="10"/>
          </p:nvPr>
        </p:nvSpPr>
        <p:spPr/>
        <p:txBody>
          <a:bodyPr/>
          <a:lstStyle/>
          <a:p>
            <a:fld id="{98ACE970-6EDB-4498-94DC-E9FC368E2508}" type="datetimeFigureOut">
              <a:rPr lang="en-US" smtClean="0"/>
              <a:t>9/30/2020</a:t>
            </a:fld>
            <a:endParaRPr lang="en-US"/>
          </a:p>
        </p:txBody>
      </p:sp>
      <p:sp>
        <p:nvSpPr>
          <p:cNvPr id="6" name="Footer Placeholder 5">
            <a:extLst>
              <a:ext uri="{FF2B5EF4-FFF2-40B4-BE49-F238E27FC236}">
                <a16:creationId xmlns:a16="http://schemas.microsoft.com/office/drawing/2014/main" id="{11389394-9F47-4D0C-AFD1-492ACA91E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B99DD-D4DD-46C4-BC0F-E93E292455B3}"/>
              </a:ext>
            </a:extLst>
          </p:cNvPr>
          <p:cNvSpPr>
            <a:spLocks noGrp="1"/>
          </p:cNvSpPr>
          <p:nvPr>
            <p:ph type="sldNum" sz="quarter" idx="12"/>
          </p:nvPr>
        </p:nvSpPr>
        <p:spPr/>
        <p:txBody>
          <a:bodyPr/>
          <a:lstStyle/>
          <a:p>
            <a:fld id="{CF73E053-186E-495C-8093-2413C9B1A52D}" type="slidenum">
              <a:rPr lang="en-US" smtClean="0"/>
              <a:t>‹#›</a:t>
            </a:fld>
            <a:endParaRPr lang="en-US"/>
          </a:p>
        </p:txBody>
      </p:sp>
    </p:spTree>
    <p:extLst>
      <p:ext uri="{BB962C8B-B14F-4D97-AF65-F5344CB8AC3E}">
        <p14:creationId xmlns:p14="http://schemas.microsoft.com/office/powerpoint/2010/main" val="1017399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B86C-969C-48BE-BEB3-8766CBC2B7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498E59-D9CB-4347-B605-44FC22113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504BF4-45C8-4A15-8437-84A2F074D1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BA8654-0881-4CF4-9F7B-01C105DB49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D055B-E302-440A-8BE9-7B72AABFC5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AAFB79-5C41-4AE7-81B9-42A6B085AAEE}"/>
              </a:ext>
            </a:extLst>
          </p:cNvPr>
          <p:cNvSpPr>
            <a:spLocks noGrp="1"/>
          </p:cNvSpPr>
          <p:nvPr>
            <p:ph type="dt" sz="half" idx="10"/>
          </p:nvPr>
        </p:nvSpPr>
        <p:spPr/>
        <p:txBody>
          <a:bodyPr/>
          <a:lstStyle/>
          <a:p>
            <a:fld id="{98ACE970-6EDB-4498-94DC-E9FC368E2508}" type="datetimeFigureOut">
              <a:rPr lang="en-US" smtClean="0"/>
              <a:t>9/30/2020</a:t>
            </a:fld>
            <a:endParaRPr lang="en-US"/>
          </a:p>
        </p:txBody>
      </p:sp>
      <p:sp>
        <p:nvSpPr>
          <p:cNvPr id="8" name="Footer Placeholder 7">
            <a:extLst>
              <a:ext uri="{FF2B5EF4-FFF2-40B4-BE49-F238E27FC236}">
                <a16:creationId xmlns:a16="http://schemas.microsoft.com/office/drawing/2014/main" id="{44C78C5D-CB62-4D37-B83A-C605BA6F38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00FD4D-A303-4420-8374-426E55D797BD}"/>
              </a:ext>
            </a:extLst>
          </p:cNvPr>
          <p:cNvSpPr>
            <a:spLocks noGrp="1"/>
          </p:cNvSpPr>
          <p:nvPr>
            <p:ph type="sldNum" sz="quarter" idx="12"/>
          </p:nvPr>
        </p:nvSpPr>
        <p:spPr/>
        <p:txBody>
          <a:bodyPr/>
          <a:lstStyle/>
          <a:p>
            <a:fld id="{CF73E053-186E-495C-8093-2413C9B1A52D}" type="slidenum">
              <a:rPr lang="en-US" smtClean="0"/>
              <a:t>‹#›</a:t>
            </a:fld>
            <a:endParaRPr lang="en-US"/>
          </a:p>
        </p:txBody>
      </p:sp>
    </p:spTree>
    <p:extLst>
      <p:ext uri="{BB962C8B-B14F-4D97-AF65-F5344CB8AC3E}">
        <p14:creationId xmlns:p14="http://schemas.microsoft.com/office/powerpoint/2010/main" val="1227240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616E-10F2-4540-B5AF-D5E02C3F9C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04A5A6-DA97-4AB5-A721-946B2879F890}"/>
              </a:ext>
            </a:extLst>
          </p:cNvPr>
          <p:cNvSpPr>
            <a:spLocks noGrp="1"/>
          </p:cNvSpPr>
          <p:nvPr>
            <p:ph type="dt" sz="half" idx="10"/>
          </p:nvPr>
        </p:nvSpPr>
        <p:spPr/>
        <p:txBody>
          <a:bodyPr/>
          <a:lstStyle/>
          <a:p>
            <a:fld id="{98ACE970-6EDB-4498-94DC-E9FC368E2508}" type="datetimeFigureOut">
              <a:rPr lang="en-US" smtClean="0"/>
              <a:t>9/30/2020</a:t>
            </a:fld>
            <a:endParaRPr lang="en-US"/>
          </a:p>
        </p:txBody>
      </p:sp>
      <p:sp>
        <p:nvSpPr>
          <p:cNvPr id="4" name="Footer Placeholder 3">
            <a:extLst>
              <a:ext uri="{FF2B5EF4-FFF2-40B4-BE49-F238E27FC236}">
                <a16:creationId xmlns:a16="http://schemas.microsoft.com/office/drawing/2014/main" id="{911A0B75-94D2-40BF-8EC4-8887D13A5D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D47F38-FBDB-493F-B066-E3C98CBA1818}"/>
              </a:ext>
            </a:extLst>
          </p:cNvPr>
          <p:cNvSpPr>
            <a:spLocks noGrp="1"/>
          </p:cNvSpPr>
          <p:nvPr>
            <p:ph type="sldNum" sz="quarter" idx="12"/>
          </p:nvPr>
        </p:nvSpPr>
        <p:spPr/>
        <p:txBody>
          <a:bodyPr/>
          <a:lstStyle/>
          <a:p>
            <a:fld id="{CF73E053-186E-495C-8093-2413C9B1A52D}" type="slidenum">
              <a:rPr lang="en-US" smtClean="0"/>
              <a:t>‹#›</a:t>
            </a:fld>
            <a:endParaRPr lang="en-US"/>
          </a:p>
        </p:txBody>
      </p:sp>
    </p:spTree>
    <p:extLst>
      <p:ext uri="{BB962C8B-B14F-4D97-AF65-F5344CB8AC3E}">
        <p14:creationId xmlns:p14="http://schemas.microsoft.com/office/powerpoint/2010/main" val="1380637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F370F3-79DF-4D10-AEAD-52892BF6260C}"/>
              </a:ext>
            </a:extLst>
          </p:cNvPr>
          <p:cNvSpPr>
            <a:spLocks noGrp="1"/>
          </p:cNvSpPr>
          <p:nvPr>
            <p:ph type="dt" sz="half" idx="10"/>
          </p:nvPr>
        </p:nvSpPr>
        <p:spPr/>
        <p:txBody>
          <a:bodyPr/>
          <a:lstStyle/>
          <a:p>
            <a:fld id="{98ACE970-6EDB-4498-94DC-E9FC368E2508}" type="datetimeFigureOut">
              <a:rPr lang="en-US" smtClean="0"/>
              <a:t>9/30/2020</a:t>
            </a:fld>
            <a:endParaRPr lang="en-US"/>
          </a:p>
        </p:txBody>
      </p:sp>
      <p:sp>
        <p:nvSpPr>
          <p:cNvPr id="3" name="Footer Placeholder 2">
            <a:extLst>
              <a:ext uri="{FF2B5EF4-FFF2-40B4-BE49-F238E27FC236}">
                <a16:creationId xmlns:a16="http://schemas.microsoft.com/office/drawing/2014/main" id="{2894FE7C-EBFF-49F6-A666-24B02094AF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4DA70F-3C12-4425-A268-33066F147312}"/>
              </a:ext>
            </a:extLst>
          </p:cNvPr>
          <p:cNvSpPr>
            <a:spLocks noGrp="1"/>
          </p:cNvSpPr>
          <p:nvPr>
            <p:ph type="sldNum" sz="quarter" idx="12"/>
          </p:nvPr>
        </p:nvSpPr>
        <p:spPr/>
        <p:txBody>
          <a:bodyPr/>
          <a:lstStyle/>
          <a:p>
            <a:fld id="{CF73E053-186E-495C-8093-2413C9B1A52D}" type="slidenum">
              <a:rPr lang="en-US" smtClean="0"/>
              <a:t>‹#›</a:t>
            </a:fld>
            <a:endParaRPr lang="en-US"/>
          </a:p>
        </p:txBody>
      </p:sp>
    </p:spTree>
    <p:extLst>
      <p:ext uri="{BB962C8B-B14F-4D97-AF65-F5344CB8AC3E}">
        <p14:creationId xmlns:p14="http://schemas.microsoft.com/office/powerpoint/2010/main" val="163911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D86C1-EA7A-474C-87B1-1181666D0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F4C3F8-834C-4998-930A-4D011977FD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B78FC6-AC24-4024-B556-4162252FC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D8669D-87A8-468F-8452-72752D310F1E}"/>
              </a:ext>
            </a:extLst>
          </p:cNvPr>
          <p:cNvSpPr>
            <a:spLocks noGrp="1"/>
          </p:cNvSpPr>
          <p:nvPr>
            <p:ph type="dt" sz="half" idx="10"/>
          </p:nvPr>
        </p:nvSpPr>
        <p:spPr/>
        <p:txBody>
          <a:bodyPr/>
          <a:lstStyle/>
          <a:p>
            <a:fld id="{98ACE970-6EDB-4498-94DC-E9FC368E2508}" type="datetimeFigureOut">
              <a:rPr lang="en-US" smtClean="0"/>
              <a:t>9/30/2020</a:t>
            </a:fld>
            <a:endParaRPr lang="en-US"/>
          </a:p>
        </p:txBody>
      </p:sp>
      <p:sp>
        <p:nvSpPr>
          <p:cNvPr id="6" name="Footer Placeholder 5">
            <a:extLst>
              <a:ext uri="{FF2B5EF4-FFF2-40B4-BE49-F238E27FC236}">
                <a16:creationId xmlns:a16="http://schemas.microsoft.com/office/drawing/2014/main" id="{E18A6830-31BF-47F0-9B3F-AB91F3C79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CC0DEE-6C3F-4164-B3A4-B7F05D1E5072}"/>
              </a:ext>
            </a:extLst>
          </p:cNvPr>
          <p:cNvSpPr>
            <a:spLocks noGrp="1"/>
          </p:cNvSpPr>
          <p:nvPr>
            <p:ph type="sldNum" sz="quarter" idx="12"/>
          </p:nvPr>
        </p:nvSpPr>
        <p:spPr/>
        <p:txBody>
          <a:bodyPr/>
          <a:lstStyle/>
          <a:p>
            <a:fld id="{CF73E053-186E-495C-8093-2413C9B1A52D}" type="slidenum">
              <a:rPr lang="en-US" smtClean="0"/>
              <a:t>‹#›</a:t>
            </a:fld>
            <a:endParaRPr lang="en-US"/>
          </a:p>
        </p:txBody>
      </p:sp>
    </p:spTree>
    <p:extLst>
      <p:ext uri="{BB962C8B-B14F-4D97-AF65-F5344CB8AC3E}">
        <p14:creationId xmlns:p14="http://schemas.microsoft.com/office/powerpoint/2010/main" val="3975024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9A820-9E59-48EA-AFF7-027F95971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5098B4-3D02-47EF-B4C1-30D6326559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3B02B0-2341-47DF-B061-494DB2EEF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B58603-47F1-40B4-BE80-832C94ACCB09}"/>
              </a:ext>
            </a:extLst>
          </p:cNvPr>
          <p:cNvSpPr>
            <a:spLocks noGrp="1"/>
          </p:cNvSpPr>
          <p:nvPr>
            <p:ph type="dt" sz="half" idx="10"/>
          </p:nvPr>
        </p:nvSpPr>
        <p:spPr/>
        <p:txBody>
          <a:bodyPr/>
          <a:lstStyle/>
          <a:p>
            <a:fld id="{98ACE970-6EDB-4498-94DC-E9FC368E2508}" type="datetimeFigureOut">
              <a:rPr lang="en-US" smtClean="0"/>
              <a:t>9/30/2020</a:t>
            </a:fld>
            <a:endParaRPr lang="en-US"/>
          </a:p>
        </p:txBody>
      </p:sp>
      <p:sp>
        <p:nvSpPr>
          <p:cNvPr id="6" name="Footer Placeholder 5">
            <a:extLst>
              <a:ext uri="{FF2B5EF4-FFF2-40B4-BE49-F238E27FC236}">
                <a16:creationId xmlns:a16="http://schemas.microsoft.com/office/drawing/2014/main" id="{67F2A06D-6E5E-4775-93A6-40548D2B7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346F20-30A8-47D0-A93C-6908DD4BDCDE}"/>
              </a:ext>
            </a:extLst>
          </p:cNvPr>
          <p:cNvSpPr>
            <a:spLocks noGrp="1"/>
          </p:cNvSpPr>
          <p:nvPr>
            <p:ph type="sldNum" sz="quarter" idx="12"/>
          </p:nvPr>
        </p:nvSpPr>
        <p:spPr/>
        <p:txBody>
          <a:bodyPr/>
          <a:lstStyle/>
          <a:p>
            <a:fld id="{CF73E053-186E-495C-8093-2413C9B1A52D}" type="slidenum">
              <a:rPr lang="en-US" smtClean="0"/>
              <a:t>‹#›</a:t>
            </a:fld>
            <a:endParaRPr lang="en-US"/>
          </a:p>
        </p:txBody>
      </p:sp>
    </p:spTree>
    <p:extLst>
      <p:ext uri="{BB962C8B-B14F-4D97-AF65-F5344CB8AC3E}">
        <p14:creationId xmlns:p14="http://schemas.microsoft.com/office/powerpoint/2010/main" val="87233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7129B2-905F-458F-98D7-999E7A9DB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F836AA-5357-491C-B74E-872B8C1C1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22413-7970-4F90-A98E-593542DC05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ACE970-6EDB-4498-94DC-E9FC368E2508}" type="datetimeFigureOut">
              <a:rPr lang="en-US" smtClean="0"/>
              <a:t>9/30/2020</a:t>
            </a:fld>
            <a:endParaRPr lang="en-US"/>
          </a:p>
        </p:txBody>
      </p:sp>
      <p:sp>
        <p:nvSpPr>
          <p:cNvPr id="5" name="Footer Placeholder 4">
            <a:extLst>
              <a:ext uri="{FF2B5EF4-FFF2-40B4-BE49-F238E27FC236}">
                <a16:creationId xmlns:a16="http://schemas.microsoft.com/office/drawing/2014/main" id="{F0654376-1764-4CD8-BBBA-C64E55A18D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81F1B8-3768-47A5-AD5C-D2C387DB8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3E053-186E-495C-8093-2413C9B1A52D}" type="slidenum">
              <a:rPr lang="en-US" smtClean="0"/>
              <a:t>‹#›</a:t>
            </a:fld>
            <a:endParaRPr lang="en-US"/>
          </a:p>
        </p:txBody>
      </p:sp>
    </p:spTree>
    <p:extLst>
      <p:ext uri="{BB962C8B-B14F-4D97-AF65-F5344CB8AC3E}">
        <p14:creationId xmlns:p14="http://schemas.microsoft.com/office/powerpoint/2010/main" val="3120386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7">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9">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31">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3" name="Oval 32">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33">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E420780-3E10-4AD9-94FA-D5DB73A55EE5}"/>
              </a:ext>
            </a:extLst>
          </p:cNvPr>
          <p:cNvSpPr>
            <a:spLocks noGrp="1"/>
          </p:cNvSpPr>
          <p:nvPr>
            <p:ph type="ctrTitle"/>
          </p:nvPr>
        </p:nvSpPr>
        <p:spPr>
          <a:xfrm>
            <a:off x="2043326" y="609600"/>
            <a:ext cx="8229600" cy="3591695"/>
          </a:xfrm>
          <a:noFill/>
        </p:spPr>
        <p:txBody>
          <a:bodyPr anchor="b">
            <a:normAutofit/>
          </a:bodyPr>
          <a:lstStyle/>
          <a:p>
            <a:r>
              <a:rPr lang="en-US" sz="4800" dirty="0">
                <a:solidFill>
                  <a:schemeClr val="bg1"/>
                </a:solidFill>
              </a:rPr>
              <a:t>Brighton Snow Safety Avalanche Mitigation Routes, Avalanche Mitigation Log Sheets, and Route Safety</a:t>
            </a:r>
          </a:p>
        </p:txBody>
      </p:sp>
      <p:sp>
        <p:nvSpPr>
          <p:cNvPr id="3" name="Subtitle 2">
            <a:extLst>
              <a:ext uri="{FF2B5EF4-FFF2-40B4-BE49-F238E27FC236}">
                <a16:creationId xmlns:a16="http://schemas.microsoft.com/office/drawing/2014/main" id="{9B4D84A4-707B-4637-8808-6C18F94C90F5}"/>
              </a:ext>
            </a:extLst>
          </p:cNvPr>
          <p:cNvSpPr>
            <a:spLocks noGrp="1"/>
          </p:cNvSpPr>
          <p:nvPr>
            <p:ph type="subTitle" idx="1"/>
          </p:nvPr>
        </p:nvSpPr>
        <p:spPr>
          <a:xfrm>
            <a:off x="2043326" y="5035508"/>
            <a:ext cx="8229600" cy="1093999"/>
          </a:xfrm>
          <a:noFill/>
        </p:spPr>
        <p:txBody>
          <a:bodyPr anchor="t">
            <a:normAutofit/>
          </a:bodyPr>
          <a:lstStyle/>
          <a:p>
            <a:r>
              <a:rPr lang="en-US" dirty="0">
                <a:solidFill>
                  <a:schemeClr val="bg1"/>
                </a:solidFill>
              </a:rPr>
              <a:t>By -  Peter Tucker</a:t>
            </a:r>
          </a:p>
        </p:txBody>
      </p:sp>
      <p:sp>
        <p:nvSpPr>
          <p:cNvPr id="40" name="Rectangle 39">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3" name="Straight Connector 42">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2392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560D0B-6F29-4F67-80AE-21754241EFE2}"/>
              </a:ext>
            </a:extLst>
          </p:cNvPr>
          <p:cNvSpPr>
            <a:spLocks noGrp="1"/>
          </p:cNvSpPr>
          <p:nvPr>
            <p:ph type="title"/>
          </p:nvPr>
        </p:nvSpPr>
        <p:spPr>
          <a:xfrm>
            <a:off x="259492" y="148281"/>
            <a:ext cx="11527262" cy="1542407"/>
          </a:xfrm>
        </p:spPr>
        <p:txBody>
          <a:bodyPr>
            <a:normAutofit fontScale="90000"/>
          </a:bodyPr>
          <a:lstStyle/>
          <a:p>
            <a:pPr algn="ctr"/>
            <a:r>
              <a:rPr lang="en-US" sz="3600" dirty="0">
                <a:solidFill>
                  <a:srgbClr val="FFFFFF"/>
                </a:solidFill>
              </a:rPr>
              <a:t>Milly Low – Little Milly</a:t>
            </a:r>
            <a:br>
              <a:rPr lang="en-US" sz="3600" dirty="0">
                <a:solidFill>
                  <a:srgbClr val="FFFFFF"/>
                </a:solidFill>
              </a:rPr>
            </a:br>
            <a:r>
              <a:rPr lang="en-US" sz="3600" dirty="0" err="1">
                <a:solidFill>
                  <a:srgbClr val="FFFFFF"/>
                </a:solidFill>
              </a:rPr>
              <a:t>Milly</a:t>
            </a:r>
            <a:r>
              <a:rPr lang="en-US" sz="3600" dirty="0">
                <a:solidFill>
                  <a:srgbClr val="FFFFFF"/>
                </a:solidFill>
              </a:rPr>
              <a:t> High can drop shots onto Killer and Squat from lift</a:t>
            </a:r>
            <a:br>
              <a:rPr lang="en-US" sz="3600" dirty="0">
                <a:solidFill>
                  <a:srgbClr val="FFFFFF"/>
                </a:solidFill>
              </a:rPr>
            </a:br>
            <a:r>
              <a:rPr lang="en-US" sz="3600" dirty="0">
                <a:solidFill>
                  <a:srgbClr val="FFFFFF"/>
                </a:solidFill>
              </a:rPr>
              <a:t>Usually a Pioneer team will come over.</a:t>
            </a:r>
            <a:br>
              <a:rPr lang="en-US" dirty="0">
                <a:solidFill>
                  <a:srgbClr val="FFFFFF"/>
                </a:solidFill>
              </a:rPr>
            </a:br>
            <a:endParaRPr lang="en-US" dirty="0">
              <a:solidFill>
                <a:srgbClr val="FFFFFF"/>
              </a:solidFill>
            </a:endParaRPr>
          </a:p>
        </p:txBody>
      </p:sp>
      <p:pic>
        <p:nvPicPr>
          <p:cNvPr id="5" name="Content Placeholder 4" descr="Map&#10;&#10;Description automatically generated">
            <a:extLst>
              <a:ext uri="{FF2B5EF4-FFF2-40B4-BE49-F238E27FC236}">
                <a16:creationId xmlns:a16="http://schemas.microsoft.com/office/drawing/2014/main" id="{9ABFFA74-46AA-4DA7-BE3D-A6CCEAFE2A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441358" y="-129747"/>
            <a:ext cx="5090982" cy="8068965"/>
          </a:xfrm>
        </p:spPr>
      </p:pic>
    </p:spTree>
    <p:extLst>
      <p:ext uri="{BB962C8B-B14F-4D97-AF65-F5344CB8AC3E}">
        <p14:creationId xmlns:p14="http://schemas.microsoft.com/office/powerpoint/2010/main" val="298039651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0B0CB82-7802-4068-B507-E81DCDDE5F3F}"/>
              </a:ext>
            </a:extLst>
          </p:cNvPr>
          <p:cNvSpPr>
            <a:spLocks noGrp="1"/>
          </p:cNvSpPr>
          <p:nvPr>
            <p:ph type="title"/>
          </p:nvPr>
        </p:nvSpPr>
        <p:spPr>
          <a:xfrm>
            <a:off x="833002" y="1"/>
            <a:ext cx="10520702" cy="863600"/>
          </a:xfrm>
        </p:spPr>
        <p:txBody>
          <a:bodyPr>
            <a:normAutofit/>
          </a:bodyPr>
          <a:lstStyle/>
          <a:p>
            <a:pPr algn="ctr"/>
            <a:r>
              <a:rPr lang="en-US" dirty="0">
                <a:solidFill>
                  <a:srgbClr val="FFFFFF"/>
                </a:solidFill>
              </a:rPr>
              <a:t>Pro standards for filling out a Shot Sheet</a:t>
            </a:r>
          </a:p>
        </p:txBody>
      </p:sp>
      <p:pic>
        <p:nvPicPr>
          <p:cNvPr id="5" name="Content Placeholder 4" descr="Text&#10;&#10;Description automatically generated">
            <a:extLst>
              <a:ext uri="{FF2B5EF4-FFF2-40B4-BE49-F238E27FC236}">
                <a16:creationId xmlns:a16="http://schemas.microsoft.com/office/drawing/2014/main" id="{70E21AD1-D563-47CA-B66E-E6FD8B5DC1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8358" y="753762"/>
            <a:ext cx="7920680" cy="5993027"/>
          </a:xfrm>
        </p:spPr>
      </p:pic>
    </p:spTree>
    <p:extLst>
      <p:ext uri="{BB962C8B-B14F-4D97-AF65-F5344CB8AC3E}">
        <p14:creationId xmlns:p14="http://schemas.microsoft.com/office/powerpoint/2010/main" val="1403487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58EFA9-2A1A-4CE8-90CF-989AFECD6981}"/>
              </a:ext>
            </a:extLst>
          </p:cNvPr>
          <p:cNvSpPr>
            <a:spLocks noGrp="1"/>
          </p:cNvSpPr>
          <p:nvPr>
            <p:ph type="title"/>
          </p:nvPr>
        </p:nvSpPr>
        <p:spPr>
          <a:xfrm>
            <a:off x="833002" y="1"/>
            <a:ext cx="10520702" cy="1025610"/>
          </a:xfrm>
        </p:spPr>
        <p:txBody>
          <a:bodyPr>
            <a:normAutofit/>
          </a:bodyPr>
          <a:lstStyle/>
          <a:p>
            <a:pPr algn="ctr"/>
            <a:r>
              <a:rPr lang="en-US" dirty="0">
                <a:solidFill>
                  <a:srgbClr val="FFFFFF"/>
                </a:solidFill>
              </a:rPr>
              <a:t>Completed Milly Mitigation Log</a:t>
            </a:r>
          </a:p>
        </p:txBody>
      </p:sp>
      <p:pic>
        <p:nvPicPr>
          <p:cNvPr id="11" name="Content Placeholder 10" descr="Text&#10;&#10;Description automatically generated">
            <a:extLst>
              <a:ext uri="{FF2B5EF4-FFF2-40B4-BE49-F238E27FC236}">
                <a16:creationId xmlns:a16="http://schemas.microsoft.com/office/drawing/2014/main" id="{09E5AE02-6894-4166-BB91-4A1801CDFD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6703" y="852616"/>
            <a:ext cx="6993924" cy="5869459"/>
          </a:xfrm>
        </p:spPr>
      </p:pic>
    </p:spTree>
    <p:extLst>
      <p:ext uri="{BB962C8B-B14F-4D97-AF65-F5344CB8AC3E}">
        <p14:creationId xmlns:p14="http://schemas.microsoft.com/office/powerpoint/2010/main" val="338790860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60028"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FA64B84-CE2D-4179-B018-A71AC174C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59632" cy="6858000"/>
          </a:xfrm>
          <a:custGeom>
            <a:avLst/>
            <a:gdLst>
              <a:gd name="connsiteX0" fmla="*/ 0 w 3459632"/>
              <a:gd name="connsiteY0" fmla="*/ 0 h 6858000"/>
              <a:gd name="connsiteX1" fmla="*/ 283478 w 3459632"/>
              <a:gd name="connsiteY1" fmla="*/ 0 h 6858000"/>
              <a:gd name="connsiteX2" fmla="*/ 3459632 w 3459632"/>
              <a:gd name="connsiteY2" fmla="*/ 6858000 h 6858000"/>
              <a:gd name="connsiteX3" fmla="*/ 0 w 3459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59632" h="6858000">
                <a:moveTo>
                  <a:pt x="0" y="0"/>
                </a:moveTo>
                <a:lnTo>
                  <a:pt x="283478" y="0"/>
                </a:lnTo>
                <a:lnTo>
                  <a:pt x="3459632"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2504FF-58DC-4747-B17C-5CE72E6D1F33}"/>
              </a:ext>
            </a:extLst>
          </p:cNvPr>
          <p:cNvSpPr>
            <a:spLocks noGrp="1"/>
          </p:cNvSpPr>
          <p:nvPr>
            <p:ph type="title"/>
          </p:nvPr>
        </p:nvSpPr>
        <p:spPr>
          <a:xfrm>
            <a:off x="654908" y="462230"/>
            <a:ext cx="10948087" cy="1325563"/>
          </a:xfrm>
        </p:spPr>
        <p:txBody>
          <a:bodyPr>
            <a:normAutofit/>
          </a:bodyPr>
          <a:lstStyle/>
          <a:p>
            <a:pPr algn="ctr"/>
            <a:r>
              <a:rPr lang="en-US" dirty="0">
                <a:solidFill>
                  <a:srgbClr val="FFFFFF"/>
                </a:solidFill>
              </a:rPr>
              <a:t>Avalanche Mitigation Route Safety</a:t>
            </a:r>
          </a:p>
        </p:txBody>
      </p:sp>
      <p:sp>
        <p:nvSpPr>
          <p:cNvPr id="14" name="TextBox 13">
            <a:extLst>
              <a:ext uri="{FF2B5EF4-FFF2-40B4-BE49-F238E27FC236}">
                <a16:creationId xmlns:a16="http://schemas.microsoft.com/office/drawing/2014/main" id="{4795A2E2-224B-4FA0-B323-9E61AD30697F}"/>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002" y="1870075"/>
            <a:ext cx="9612178" cy="595651"/>
          </a:xfrm>
          <a:prstGeom prst="rect">
            <a:avLst/>
          </a:prstGeom>
          <a:noFill/>
        </p:spPr>
        <p:txBody>
          <a:bodyPr wrap="square" rtlCol="0" anchor="t">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DD6A4FF2-4E84-4E58-ABDB-70894A1668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2119" y="1482811"/>
            <a:ext cx="5461685" cy="5090984"/>
          </a:xfrm>
        </p:spPr>
      </p:pic>
    </p:spTree>
    <p:extLst>
      <p:ext uri="{BB962C8B-B14F-4D97-AF65-F5344CB8AC3E}">
        <p14:creationId xmlns:p14="http://schemas.microsoft.com/office/powerpoint/2010/main" val="90549328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7CA459B-F87C-400E-902F-F0B634F185AD}"/>
              </a:ext>
            </a:extLst>
          </p:cNvPr>
          <p:cNvSpPr>
            <a:spLocks noGrp="1"/>
          </p:cNvSpPr>
          <p:nvPr>
            <p:ph type="title"/>
          </p:nvPr>
        </p:nvSpPr>
        <p:spPr>
          <a:xfrm>
            <a:off x="111211" y="185351"/>
            <a:ext cx="5128053" cy="6573795"/>
          </a:xfrm>
        </p:spPr>
        <p:txBody>
          <a:bodyPr>
            <a:noAutofit/>
          </a:bodyPr>
          <a:lstStyle/>
          <a:p>
            <a:r>
              <a:rPr lang="en-US" sz="2800" dirty="0">
                <a:solidFill>
                  <a:srgbClr val="FFFFFF"/>
                </a:solidFill>
              </a:rPr>
              <a:t>Avalanche Mitigation work is an inherently dangerous aspect of Ski Patrolling; and an incredibly satisfying aspect too.  When done safely and properly, we can significantly reduce the risk to ourselves.  However, we work in the mountains in a fast-changing environment.  With that in mind, there will always still be associated risk.  Proper training to set patrollers up for success is our goal.  Safety is our number one priority, of our patrollers, resort employees, and guests.  While on route, your safety is up to yourself and your partner.   </a:t>
            </a:r>
          </a:p>
        </p:txBody>
      </p:sp>
      <p:pic>
        <p:nvPicPr>
          <p:cNvPr id="5" name="Content Placeholder 4" descr="A person riding skis down a snow covered slope&#10;&#10;Description automatically generated">
            <a:extLst>
              <a:ext uri="{FF2B5EF4-FFF2-40B4-BE49-F238E27FC236}">
                <a16:creationId xmlns:a16="http://schemas.microsoft.com/office/drawing/2014/main" id="{D2BD20AC-A012-4E4F-A490-3362EE0BFB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6225" y="815546"/>
            <a:ext cx="6724564" cy="5338119"/>
          </a:xfrm>
        </p:spPr>
      </p:pic>
      <p:sp>
        <p:nvSpPr>
          <p:cNvPr id="3" name="TextBox 2">
            <a:extLst>
              <a:ext uri="{FF2B5EF4-FFF2-40B4-BE49-F238E27FC236}">
                <a16:creationId xmlns:a16="http://schemas.microsoft.com/office/drawing/2014/main" id="{3BBFA4B3-2DFC-49D8-82EB-A685B819A132}"/>
              </a:ext>
            </a:extLst>
          </p:cNvPr>
          <p:cNvSpPr txBox="1"/>
          <p:nvPr/>
        </p:nvSpPr>
        <p:spPr>
          <a:xfrm>
            <a:off x="5350476" y="6321166"/>
            <a:ext cx="6547490" cy="369332"/>
          </a:xfrm>
          <a:prstGeom prst="rect">
            <a:avLst/>
          </a:prstGeom>
          <a:noFill/>
        </p:spPr>
        <p:txBody>
          <a:bodyPr wrap="square" rtlCol="0">
            <a:spAutoFit/>
          </a:bodyPr>
          <a:lstStyle/>
          <a:p>
            <a:r>
              <a:rPr lang="en-US" dirty="0"/>
              <a:t>Tuck heading out to try and release some hanging pockets</a:t>
            </a:r>
          </a:p>
        </p:txBody>
      </p:sp>
    </p:spTree>
    <p:extLst>
      <p:ext uri="{BB962C8B-B14F-4D97-AF65-F5344CB8AC3E}">
        <p14:creationId xmlns:p14="http://schemas.microsoft.com/office/powerpoint/2010/main" val="35939947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263FCC-695F-4994-AFE7-65D70BD0E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755226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0AB8E-4F34-46C3-964D-23B9D0E803D0}"/>
              </a:ext>
            </a:extLst>
          </p:cNvPr>
          <p:cNvSpPr>
            <a:spLocks noGrp="1"/>
          </p:cNvSpPr>
          <p:nvPr>
            <p:ph type="title"/>
          </p:nvPr>
        </p:nvSpPr>
        <p:spPr>
          <a:xfrm>
            <a:off x="637595" y="640081"/>
            <a:ext cx="4811735" cy="5291162"/>
          </a:xfrm>
        </p:spPr>
        <p:txBody>
          <a:bodyPr vert="horz" lIns="91440" tIns="45720" rIns="91440" bIns="45720" rtlCol="0" anchor="b">
            <a:normAutofit/>
          </a:bodyPr>
          <a:lstStyle/>
          <a:p>
            <a:r>
              <a:rPr lang="en-US" sz="3200" dirty="0">
                <a:solidFill>
                  <a:schemeClr val="bg1"/>
                </a:solidFill>
              </a:rPr>
              <a:t>As professional ski patrollers we step into avalanche terrain with the intention of purposefully starting many smaller avalanches, to try and prevent larger, more destructive slides.  Which opposes the backcountry mindset of avoiding avalanche terrain when conditions dictate so. </a:t>
            </a:r>
          </a:p>
        </p:txBody>
      </p:sp>
      <p:pic>
        <p:nvPicPr>
          <p:cNvPr id="5" name="Content Placeholder 4" descr="A person flying through the air on a snow covered slope&#10;&#10;Description automatically generated">
            <a:extLst>
              <a:ext uri="{FF2B5EF4-FFF2-40B4-BE49-F238E27FC236}">
                <a16:creationId xmlns:a16="http://schemas.microsoft.com/office/drawing/2014/main" id="{14B9C316-4D80-44DC-9ED1-7B246A6271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901"/>
          <a:stretch/>
        </p:blipFill>
        <p:spPr>
          <a:xfrm>
            <a:off x="6425514" y="10"/>
            <a:ext cx="5766486" cy="6857990"/>
          </a:xfrm>
          <a:prstGeom prst="rect">
            <a:avLst/>
          </a:prstGeom>
        </p:spPr>
      </p:pic>
      <p:sp>
        <p:nvSpPr>
          <p:cNvPr id="3" name="TextBox 2">
            <a:extLst>
              <a:ext uri="{FF2B5EF4-FFF2-40B4-BE49-F238E27FC236}">
                <a16:creationId xmlns:a16="http://schemas.microsoft.com/office/drawing/2014/main" id="{6D72D613-FFAA-4EDA-AE26-1E02C178B122}"/>
              </a:ext>
            </a:extLst>
          </p:cNvPr>
          <p:cNvSpPr txBox="1"/>
          <p:nvPr/>
        </p:nvSpPr>
        <p:spPr>
          <a:xfrm>
            <a:off x="9561443" y="397565"/>
            <a:ext cx="2630557" cy="923330"/>
          </a:xfrm>
          <a:prstGeom prst="rect">
            <a:avLst/>
          </a:prstGeom>
          <a:noFill/>
        </p:spPr>
        <p:txBody>
          <a:bodyPr wrap="square" rtlCol="0">
            <a:spAutoFit/>
          </a:bodyPr>
          <a:lstStyle/>
          <a:p>
            <a:r>
              <a:rPr lang="en-US" dirty="0">
                <a:solidFill>
                  <a:schemeClr val="bg1"/>
                </a:solidFill>
              </a:rPr>
              <a:t>Tuck tossing one in Shoulder 2, </a:t>
            </a:r>
            <a:r>
              <a:rPr lang="en-US" dirty="0" err="1">
                <a:solidFill>
                  <a:schemeClr val="bg1"/>
                </a:solidFill>
              </a:rPr>
              <a:t>Gazex</a:t>
            </a:r>
            <a:r>
              <a:rPr lang="en-US" dirty="0">
                <a:solidFill>
                  <a:schemeClr val="bg1"/>
                </a:solidFill>
              </a:rPr>
              <a:t> results in the background.</a:t>
            </a:r>
          </a:p>
        </p:txBody>
      </p:sp>
    </p:spTree>
    <p:extLst>
      <p:ext uri="{BB962C8B-B14F-4D97-AF65-F5344CB8AC3E}">
        <p14:creationId xmlns:p14="http://schemas.microsoft.com/office/powerpoint/2010/main" val="1447627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FED464-4C68-46BC-AE6A-E26C6DA16EC6}"/>
              </a:ext>
            </a:extLst>
          </p:cNvPr>
          <p:cNvSpPr>
            <a:spLocks noGrp="1"/>
          </p:cNvSpPr>
          <p:nvPr>
            <p:ph type="title"/>
          </p:nvPr>
        </p:nvSpPr>
        <p:spPr>
          <a:xfrm>
            <a:off x="185351" y="-1"/>
            <a:ext cx="11874844" cy="6709719"/>
          </a:xfrm>
        </p:spPr>
        <p:txBody>
          <a:bodyPr vert="horz" lIns="91440" tIns="45720" rIns="91440" bIns="45720" rtlCol="0" anchor="b">
            <a:normAutofit/>
          </a:bodyPr>
          <a:lstStyle/>
          <a:p>
            <a:r>
              <a:rPr lang="en-US" sz="2400" kern="1200" dirty="0">
                <a:solidFill>
                  <a:schemeClr val="tx1"/>
                </a:solidFill>
                <a:latin typeface="+mj-lt"/>
                <a:ea typeface="+mj-ea"/>
                <a:cs typeface="+mj-cs"/>
              </a:rPr>
              <a:t>Despite our best efforts, things can go wrong.  Therefore, no one goes out on mitigation routes without approval displaying a professional level of partner rescue abilities (criteria presented later).  All pro patrollers will practice on-going, season-long weekly trainings.</a:t>
            </a:r>
            <a:br>
              <a:rPr lang="en-US" sz="2400" kern="1200" dirty="0">
                <a:solidFill>
                  <a:schemeClr val="tx1"/>
                </a:solidFill>
                <a:latin typeface="+mj-lt"/>
                <a:ea typeface="+mj-ea"/>
                <a:cs typeface="+mj-cs"/>
              </a:rPr>
            </a:b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You are your own forecaster/observer/planner on route, pay attention to what the snow and weather are doing…wind drifts/loading, cracking, collapsing, etc.…</a:t>
            </a:r>
            <a:br>
              <a:rPr lang="en-US" sz="2400" kern="1200" dirty="0">
                <a:solidFill>
                  <a:schemeClr val="tx1"/>
                </a:solidFill>
                <a:latin typeface="+mj-lt"/>
                <a:ea typeface="+mj-ea"/>
                <a:cs typeface="+mj-cs"/>
              </a:rPr>
            </a:b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CLEAR COMMUNICATION with your partner is paramount to success.  If something is un-clear, take the time to clarify.  Don’t be afraid to be direct.  Don’t make assumptions!</a:t>
            </a:r>
            <a:br>
              <a:rPr lang="en-US" sz="2400" kern="1200" dirty="0">
                <a:solidFill>
                  <a:schemeClr val="tx1"/>
                </a:solidFill>
                <a:latin typeface="+mj-lt"/>
                <a:ea typeface="+mj-ea"/>
                <a:cs typeface="+mj-cs"/>
              </a:rPr>
            </a:b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Know your islands of safety and have voice and/or visual contact with your partner.</a:t>
            </a:r>
            <a:br>
              <a:rPr lang="en-US" sz="2400" kern="1200" dirty="0">
                <a:solidFill>
                  <a:schemeClr val="tx1"/>
                </a:solidFill>
                <a:latin typeface="+mj-lt"/>
                <a:ea typeface="+mj-ea"/>
                <a:cs typeface="+mj-cs"/>
              </a:rPr>
            </a:br>
            <a:br>
              <a:rPr lang="en-US" sz="2400" kern="1200" dirty="0">
                <a:solidFill>
                  <a:schemeClr val="tx1"/>
                </a:solidFill>
                <a:latin typeface="+mj-lt"/>
                <a:ea typeface="+mj-ea"/>
                <a:cs typeface="+mj-cs"/>
              </a:rPr>
            </a:br>
            <a:r>
              <a:rPr lang="en-US" sz="2400" dirty="0"/>
              <a:t>You and your partner are a team, everyone must feel comfortable voicing concerns, and listening to the concerns of others.  It’s ok to step back and re-assess.  </a:t>
            </a:r>
            <a:br>
              <a:rPr lang="en-US" sz="2400" dirty="0"/>
            </a:br>
            <a:br>
              <a:rPr lang="en-US" sz="2400" dirty="0"/>
            </a:br>
            <a:r>
              <a:rPr lang="en-US" sz="2400" dirty="0"/>
              <a:t>Have a plan before you step out of the cat/unload the lift.  Be willing and able to follow/adjust/abandon a plan as seen fit.  Our work environment is so dynamic, we must also be.</a:t>
            </a:r>
            <a:r>
              <a:rPr lang="en-US" sz="2400" kern="1200" dirty="0">
                <a:solidFill>
                  <a:schemeClr val="tx1"/>
                </a:solidFill>
                <a:latin typeface="+mj-lt"/>
                <a:ea typeface="+mj-ea"/>
                <a:cs typeface="+mj-cs"/>
              </a:rPr>
              <a:t>  </a:t>
            </a:r>
          </a:p>
        </p:txBody>
      </p:sp>
    </p:spTree>
    <p:extLst>
      <p:ext uri="{BB962C8B-B14F-4D97-AF65-F5344CB8AC3E}">
        <p14:creationId xmlns:p14="http://schemas.microsoft.com/office/powerpoint/2010/main" val="154115224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D32DAA-3BC6-43D5-ACD2-56F50F8761B6}"/>
              </a:ext>
            </a:extLst>
          </p:cNvPr>
          <p:cNvSpPr>
            <a:spLocks noGrp="1"/>
          </p:cNvSpPr>
          <p:nvPr>
            <p:ph type="title"/>
          </p:nvPr>
        </p:nvSpPr>
        <p:spPr>
          <a:xfrm>
            <a:off x="0" y="444843"/>
            <a:ext cx="5356225" cy="6413156"/>
          </a:xfrm>
        </p:spPr>
        <p:txBody>
          <a:bodyPr>
            <a:normAutofit fontScale="90000"/>
          </a:bodyPr>
          <a:lstStyle/>
          <a:p>
            <a:r>
              <a:rPr lang="en-US" sz="2200" dirty="0">
                <a:solidFill>
                  <a:srgbClr val="FFFFFF"/>
                </a:solidFill>
              </a:rPr>
              <a:t>Slow is smooth, smooth is fast.  Have a plan, execute it, and move on.  No reason to spend excessive time in potentially dangerous terrain.</a:t>
            </a:r>
            <a:br>
              <a:rPr lang="en-US" sz="2200" dirty="0">
                <a:solidFill>
                  <a:srgbClr val="FFFFFF"/>
                </a:solidFill>
              </a:rPr>
            </a:br>
            <a:br>
              <a:rPr lang="en-US" sz="2200" dirty="0">
                <a:solidFill>
                  <a:srgbClr val="FFFFFF"/>
                </a:solidFill>
              </a:rPr>
            </a:br>
            <a:r>
              <a:rPr lang="en-US" sz="2200" dirty="0">
                <a:solidFill>
                  <a:srgbClr val="FFFFFF"/>
                </a:solidFill>
              </a:rPr>
              <a:t>Have your hypothesis – I think the load is greatest here, and most likely to propagate here, so the shot goes there.  Was I right?  </a:t>
            </a:r>
            <a:br>
              <a:rPr lang="en-US" sz="2200" dirty="0">
                <a:solidFill>
                  <a:srgbClr val="FFFFFF"/>
                </a:solidFill>
              </a:rPr>
            </a:br>
            <a:br>
              <a:rPr lang="en-US" sz="2200" dirty="0">
                <a:solidFill>
                  <a:srgbClr val="FFFFFF"/>
                </a:solidFill>
              </a:rPr>
            </a:br>
            <a:r>
              <a:rPr lang="en-US" sz="2200" dirty="0">
                <a:solidFill>
                  <a:srgbClr val="FFFFFF"/>
                </a:solidFill>
              </a:rPr>
              <a:t>Approach each route with caution and questions, complacency can lead to mistakes…..FACETS!!!!</a:t>
            </a:r>
            <a:br>
              <a:rPr lang="en-US" sz="2200" dirty="0">
                <a:solidFill>
                  <a:srgbClr val="FFFFFF"/>
                </a:solidFill>
              </a:rPr>
            </a:br>
            <a:br>
              <a:rPr lang="en-US" sz="2200" dirty="0">
                <a:solidFill>
                  <a:srgbClr val="FFFFFF"/>
                </a:solidFill>
              </a:rPr>
            </a:br>
            <a:r>
              <a:rPr lang="en-US" sz="2200" dirty="0">
                <a:solidFill>
                  <a:srgbClr val="FFFFFF"/>
                </a:solidFill>
              </a:rPr>
              <a:t>Weird storms can make for weird avalanches…..how much weirder can 2020 get?     </a:t>
            </a:r>
            <a:br>
              <a:rPr lang="en-US" sz="2200" dirty="0">
                <a:solidFill>
                  <a:srgbClr val="FFFFFF"/>
                </a:solidFill>
              </a:rPr>
            </a:br>
            <a:br>
              <a:rPr lang="en-US" sz="2200" dirty="0">
                <a:solidFill>
                  <a:srgbClr val="FFFFFF"/>
                </a:solidFill>
              </a:rPr>
            </a:br>
            <a:r>
              <a:rPr lang="en-US" sz="2200" dirty="0">
                <a:solidFill>
                  <a:srgbClr val="FFFFFF"/>
                </a:solidFill>
              </a:rPr>
              <a:t>“Never be afraid to back off from a bad decision.”  Don Sharaf	If something feels off, analyze it.</a:t>
            </a:r>
            <a:br>
              <a:rPr lang="en-US" sz="2200" dirty="0">
                <a:solidFill>
                  <a:srgbClr val="FFFFFF"/>
                </a:solidFill>
              </a:rPr>
            </a:br>
            <a:br>
              <a:rPr lang="en-US" sz="2200" dirty="0">
                <a:solidFill>
                  <a:srgbClr val="FFFFFF"/>
                </a:solidFill>
              </a:rPr>
            </a:br>
            <a:r>
              <a:rPr lang="en-US" sz="2200" dirty="0">
                <a:solidFill>
                  <a:srgbClr val="FFFFFF"/>
                </a:solidFill>
              </a:rPr>
              <a:t>“Appreciating accomplishments leads to complacency, appreciating mistakes leads to avoiding them.”  Unknown</a:t>
            </a:r>
            <a:br>
              <a:rPr lang="en-US" sz="2400" dirty="0">
                <a:solidFill>
                  <a:srgbClr val="FFFFFF"/>
                </a:solidFill>
              </a:rPr>
            </a:br>
            <a:br>
              <a:rPr lang="en-US" sz="2400" dirty="0">
                <a:solidFill>
                  <a:srgbClr val="FFFFFF"/>
                </a:solidFill>
              </a:rPr>
            </a:br>
            <a:r>
              <a:rPr lang="en-US" sz="2400" dirty="0">
                <a:solidFill>
                  <a:srgbClr val="FFFFFF"/>
                </a:solidFill>
              </a:rPr>
              <a:t>We all make mistakes, but in this realm, they can have severe consequences.  Don’t allow small mistakes to lead to a big one.</a:t>
            </a:r>
            <a:br>
              <a:rPr lang="en-US" sz="2400" dirty="0">
                <a:solidFill>
                  <a:srgbClr val="FFFFFF"/>
                </a:solidFill>
              </a:rPr>
            </a:br>
            <a:br>
              <a:rPr lang="en-US" sz="2400" dirty="0">
                <a:solidFill>
                  <a:srgbClr val="FFFFFF"/>
                </a:solidFill>
              </a:rPr>
            </a:br>
            <a:endParaRPr lang="en-US" sz="2400" dirty="0">
              <a:solidFill>
                <a:srgbClr val="FFFFFF"/>
              </a:solidFill>
            </a:endParaRPr>
          </a:p>
        </p:txBody>
      </p:sp>
      <p:pic>
        <p:nvPicPr>
          <p:cNvPr id="5" name="Content Placeholder 4" descr="A person riding skis down a snow covered slope&#10;&#10;Description automatically generated">
            <a:extLst>
              <a:ext uri="{FF2B5EF4-FFF2-40B4-BE49-F238E27FC236}">
                <a16:creationId xmlns:a16="http://schemas.microsoft.com/office/drawing/2014/main" id="{060B0E82-250A-4FAA-A924-7C972482C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6225" y="716692"/>
            <a:ext cx="6835775" cy="5288691"/>
          </a:xfrm>
        </p:spPr>
      </p:pic>
      <p:sp>
        <p:nvSpPr>
          <p:cNvPr id="3" name="TextBox 2">
            <a:extLst>
              <a:ext uri="{FF2B5EF4-FFF2-40B4-BE49-F238E27FC236}">
                <a16:creationId xmlns:a16="http://schemas.microsoft.com/office/drawing/2014/main" id="{F56AB955-6351-4A84-9ADA-35B8C1363085}"/>
              </a:ext>
            </a:extLst>
          </p:cNvPr>
          <p:cNvSpPr txBox="1"/>
          <p:nvPr/>
        </p:nvSpPr>
        <p:spPr>
          <a:xfrm>
            <a:off x="5267739" y="6005383"/>
            <a:ext cx="6924261" cy="369332"/>
          </a:xfrm>
          <a:prstGeom prst="rect">
            <a:avLst/>
          </a:prstGeom>
          <a:noFill/>
        </p:spPr>
        <p:txBody>
          <a:bodyPr wrap="square" rtlCol="0">
            <a:spAutoFit/>
          </a:bodyPr>
          <a:lstStyle/>
          <a:p>
            <a:r>
              <a:rPr lang="en-US" dirty="0"/>
              <a:t>Max checking out Snake Bowl after results stepped down to depth hoar.</a:t>
            </a:r>
          </a:p>
        </p:txBody>
      </p:sp>
    </p:spTree>
    <p:extLst>
      <p:ext uri="{BB962C8B-B14F-4D97-AF65-F5344CB8AC3E}">
        <p14:creationId xmlns:p14="http://schemas.microsoft.com/office/powerpoint/2010/main" val="59914574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D3F949-2F94-4715-8502-0DCD3146E03B}"/>
              </a:ext>
            </a:extLst>
          </p:cNvPr>
          <p:cNvSpPr>
            <a:spLocks noGrp="1"/>
          </p:cNvSpPr>
          <p:nvPr>
            <p:ph type="title"/>
          </p:nvPr>
        </p:nvSpPr>
        <p:spPr>
          <a:xfrm>
            <a:off x="111212" y="365125"/>
            <a:ext cx="5078626" cy="6134529"/>
          </a:xfrm>
        </p:spPr>
        <p:txBody>
          <a:bodyPr>
            <a:normAutofit fontScale="90000"/>
          </a:bodyPr>
          <a:lstStyle/>
          <a:p>
            <a:r>
              <a:rPr lang="en-US" sz="2800" dirty="0">
                <a:solidFill>
                  <a:srgbClr val="FFFFFF"/>
                </a:solidFill>
              </a:rPr>
              <a:t>All patrollers will complete an Explosives self test (done annually), covering - Handling/Parts/Procedures.</a:t>
            </a:r>
            <a:br>
              <a:rPr lang="en-US" sz="2800" dirty="0">
                <a:solidFill>
                  <a:srgbClr val="FFFFFF"/>
                </a:solidFill>
              </a:rPr>
            </a:br>
            <a:br>
              <a:rPr lang="en-US" sz="2800" dirty="0">
                <a:solidFill>
                  <a:srgbClr val="FFFFFF"/>
                </a:solidFill>
              </a:rPr>
            </a:br>
            <a:r>
              <a:rPr lang="en-US" sz="2800" dirty="0">
                <a:solidFill>
                  <a:srgbClr val="FFFFFF"/>
                </a:solidFill>
              </a:rPr>
              <a:t>Tucker or Max will go over all of this with rookies; additionally you will receive hands on training for explosive use.</a:t>
            </a:r>
            <a:br>
              <a:rPr lang="en-US" sz="2800" dirty="0">
                <a:solidFill>
                  <a:srgbClr val="FFFFFF"/>
                </a:solidFill>
              </a:rPr>
            </a:br>
            <a:br>
              <a:rPr lang="en-US" sz="2800" dirty="0">
                <a:solidFill>
                  <a:srgbClr val="FFFFFF"/>
                </a:solidFill>
              </a:rPr>
            </a:br>
            <a:r>
              <a:rPr lang="en-US" sz="2800" dirty="0">
                <a:solidFill>
                  <a:srgbClr val="FFFFFF"/>
                </a:solidFill>
              </a:rPr>
              <a:t>Rookies will also get on hill training for explosive placement, and techniques for moving efficiently and effectively through avalanche terrain; before going out on route.</a:t>
            </a:r>
          </a:p>
        </p:txBody>
      </p:sp>
      <p:pic>
        <p:nvPicPr>
          <p:cNvPr id="9" name="Content Placeholder 8" descr="A person riding a snowboard down a snow covered slope&#10;&#10;Description automatically generated">
            <a:extLst>
              <a:ext uri="{FF2B5EF4-FFF2-40B4-BE49-F238E27FC236}">
                <a16:creationId xmlns:a16="http://schemas.microsoft.com/office/drawing/2014/main" id="{ABDFA732-8B4C-4A32-97A8-25ED2E06CF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2945" y="180459"/>
            <a:ext cx="4791509" cy="6497082"/>
          </a:xfrm>
        </p:spPr>
      </p:pic>
      <p:sp>
        <p:nvSpPr>
          <p:cNvPr id="11" name="TextBox 10">
            <a:extLst>
              <a:ext uri="{FF2B5EF4-FFF2-40B4-BE49-F238E27FC236}">
                <a16:creationId xmlns:a16="http://schemas.microsoft.com/office/drawing/2014/main" id="{9096C2B4-F28E-4D71-89B2-8B63AEEFFEFB}"/>
              </a:ext>
            </a:extLst>
          </p:cNvPr>
          <p:cNvSpPr txBox="1"/>
          <p:nvPr/>
        </p:nvSpPr>
        <p:spPr>
          <a:xfrm>
            <a:off x="5822945" y="5974576"/>
            <a:ext cx="4791509" cy="369332"/>
          </a:xfrm>
          <a:prstGeom prst="rect">
            <a:avLst/>
          </a:prstGeom>
          <a:noFill/>
        </p:spPr>
        <p:txBody>
          <a:bodyPr wrap="square" rtlCol="0">
            <a:spAutoFit/>
          </a:bodyPr>
          <a:lstStyle/>
          <a:p>
            <a:r>
              <a:rPr lang="en-US" dirty="0"/>
              <a:t>Nate throwing one off Pioneer Ridge</a:t>
            </a:r>
          </a:p>
        </p:txBody>
      </p:sp>
    </p:spTree>
    <p:extLst>
      <p:ext uri="{BB962C8B-B14F-4D97-AF65-F5344CB8AC3E}">
        <p14:creationId xmlns:p14="http://schemas.microsoft.com/office/powerpoint/2010/main" val="44225115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50D6B-4767-4A28-A927-7C2E24BAAF49}"/>
              </a:ext>
            </a:extLst>
          </p:cNvPr>
          <p:cNvSpPr>
            <a:spLocks noGrp="1"/>
          </p:cNvSpPr>
          <p:nvPr>
            <p:ph type="title"/>
          </p:nvPr>
        </p:nvSpPr>
        <p:spPr>
          <a:xfrm>
            <a:off x="86497" y="86497"/>
            <a:ext cx="4460789" cy="6536725"/>
          </a:xfrm>
          <a:noFill/>
        </p:spPr>
        <p:txBody>
          <a:bodyPr vert="horz" lIns="91440" tIns="45720" rIns="91440" bIns="45720" rtlCol="0" anchor="b">
            <a:normAutofit/>
          </a:bodyPr>
          <a:lstStyle/>
          <a:p>
            <a:r>
              <a:rPr lang="en-US" sz="2600" dirty="0">
                <a:solidFill>
                  <a:schemeClr val="bg1"/>
                </a:solidFill>
              </a:rPr>
              <a:t>Route Leaders will be established every mitigation morning.  It is the responsibility of the Route Leader to clear the zone they are responsible for.  If you’re not feeling comfortable with clearing it, let snow safety personnel know.  Route Leaders are also responsible for making sure the shot sheet gets done.  While we aim to get the entire resort open by 9, our safety, and the safety of our guests is top priority.  If we need to delay an opening to make sure it is safe, then that’s what we’ll do.</a:t>
            </a:r>
          </a:p>
        </p:txBody>
      </p:sp>
      <p:pic>
        <p:nvPicPr>
          <p:cNvPr id="5" name="Content Placeholder 4" descr="A picture containing snow, outdoor, skiing, riding&#10;&#10;Description automatically generated">
            <a:extLst>
              <a:ext uri="{FF2B5EF4-FFF2-40B4-BE49-F238E27FC236}">
                <a16:creationId xmlns:a16="http://schemas.microsoft.com/office/drawing/2014/main" id="{BCF8E013-0350-4D65-8CF8-298F575777B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246" r="6321"/>
          <a:stretch/>
        </p:blipFill>
        <p:spPr>
          <a:xfrm>
            <a:off x="4654296" y="0"/>
            <a:ext cx="7537704" cy="6857990"/>
          </a:xfrm>
          <a:prstGeom prst="rect">
            <a:avLst/>
          </a:prstGeom>
        </p:spPr>
      </p:pic>
      <p:sp>
        <p:nvSpPr>
          <p:cNvPr id="6" name="TextBox 5">
            <a:extLst>
              <a:ext uri="{FF2B5EF4-FFF2-40B4-BE49-F238E27FC236}">
                <a16:creationId xmlns:a16="http://schemas.microsoft.com/office/drawing/2014/main" id="{AEB40085-80BF-4EDC-B370-7CE7EEC1881C}"/>
              </a:ext>
            </a:extLst>
          </p:cNvPr>
          <p:cNvSpPr txBox="1"/>
          <p:nvPr/>
        </p:nvSpPr>
        <p:spPr>
          <a:xfrm>
            <a:off x="5708822" y="5090984"/>
            <a:ext cx="5869459" cy="369332"/>
          </a:xfrm>
          <a:prstGeom prst="rect">
            <a:avLst/>
          </a:prstGeom>
          <a:noFill/>
        </p:spPr>
        <p:txBody>
          <a:bodyPr wrap="square" rtlCol="0">
            <a:spAutoFit/>
          </a:bodyPr>
          <a:lstStyle/>
          <a:p>
            <a:r>
              <a:rPr lang="en-US" dirty="0"/>
              <a:t>Trail Map at Crest Top buried during a fat winter.</a:t>
            </a:r>
          </a:p>
        </p:txBody>
      </p:sp>
    </p:spTree>
    <p:extLst>
      <p:ext uri="{BB962C8B-B14F-4D97-AF65-F5344CB8AC3E}">
        <p14:creationId xmlns:p14="http://schemas.microsoft.com/office/powerpoint/2010/main" val="4274350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1F3E5F0-92CF-4166-ABD3-B1AD12B0B13C}"/>
              </a:ext>
            </a:extLst>
          </p:cNvPr>
          <p:cNvSpPr>
            <a:spLocks noGrp="1"/>
          </p:cNvSpPr>
          <p:nvPr>
            <p:ph type="title"/>
          </p:nvPr>
        </p:nvSpPr>
        <p:spPr>
          <a:xfrm>
            <a:off x="4384039" y="365125"/>
            <a:ext cx="7164493" cy="1325563"/>
          </a:xfrm>
        </p:spPr>
        <p:txBody>
          <a:bodyPr vert="horz" lIns="91440" tIns="45720" rIns="91440" bIns="45720" rtlCol="0" anchor="ctr">
            <a:normAutofit/>
          </a:bodyPr>
          <a:lstStyle/>
          <a:p>
            <a:br>
              <a:rPr lang="en-US" sz="4400" kern="1200">
                <a:solidFill>
                  <a:schemeClr val="tx1"/>
                </a:solidFill>
                <a:latin typeface="+mj-lt"/>
                <a:ea typeface="+mj-ea"/>
                <a:cs typeface="+mj-cs"/>
              </a:rPr>
            </a:br>
            <a:endParaRPr lang="en-US" sz="4400" kern="1200">
              <a:solidFill>
                <a:schemeClr val="tx1"/>
              </a:solidFill>
              <a:latin typeface="+mj-lt"/>
              <a:ea typeface="+mj-ea"/>
              <a:cs typeface="+mj-cs"/>
            </a:endParaRPr>
          </a:p>
        </p:txBody>
      </p:sp>
      <p:pic>
        <p:nvPicPr>
          <p:cNvPr id="6" name="Content Placeholder 5" descr="Text, letter&#10;&#10;Description automatically generated">
            <a:extLst>
              <a:ext uri="{FF2B5EF4-FFF2-40B4-BE49-F238E27FC236}">
                <a16:creationId xmlns:a16="http://schemas.microsoft.com/office/drawing/2014/main" id="{98036C63-FF89-4490-9BD0-24B34D2476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042" y="642988"/>
            <a:ext cx="3133992" cy="5571543"/>
          </a:xfrm>
          <a:prstGeom prst="rect">
            <a:avLst/>
          </a:prstGeom>
        </p:spPr>
      </p:pic>
      <p:sp>
        <p:nvSpPr>
          <p:cNvPr id="4" name="Text Placeholder 3">
            <a:extLst>
              <a:ext uri="{FF2B5EF4-FFF2-40B4-BE49-F238E27FC236}">
                <a16:creationId xmlns:a16="http://schemas.microsoft.com/office/drawing/2014/main" id="{C0D14F2A-9574-4DD3-99CC-D02E33CB37CC}"/>
              </a:ext>
            </a:extLst>
          </p:cNvPr>
          <p:cNvSpPr>
            <a:spLocks noGrp="1"/>
          </p:cNvSpPr>
          <p:nvPr>
            <p:ph type="body" sz="half" idx="2"/>
          </p:nvPr>
        </p:nvSpPr>
        <p:spPr>
          <a:xfrm>
            <a:off x="4404941" y="1351578"/>
            <a:ext cx="7161017" cy="4154361"/>
          </a:xfrm>
        </p:spPr>
        <p:txBody>
          <a:bodyPr vert="horz" lIns="91440" tIns="45720" rIns="91440" bIns="45720" rtlCol="0">
            <a:normAutofit/>
          </a:bodyPr>
          <a:lstStyle/>
          <a:p>
            <a:pPr indent="-228600">
              <a:buFont typeface="Arial" panose="020B0604020202020204" pitchFamily="34" charset="0"/>
              <a:buChar char="•"/>
            </a:pPr>
            <a:r>
              <a:rPr lang="en-US" sz="3200" dirty="0"/>
              <a:t>Goals-</a:t>
            </a:r>
          </a:p>
          <a:p>
            <a:pPr marL="571500" indent="-228600">
              <a:buFont typeface="Arial" panose="020B0604020202020204" pitchFamily="34" charset="0"/>
              <a:buChar char="•"/>
            </a:pPr>
            <a:r>
              <a:rPr lang="en-US" sz="3200" dirty="0"/>
              <a:t>Show ‘Traditional’ explosive placement in avalanche mitigation paths.</a:t>
            </a:r>
          </a:p>
          <a:p>
            <a:pPr marL="571500" indent="-228600">
              <a:buFont typeface="Arial" panose="020B0604020202020204" pitchFamily="34" charset="0"/>
              <a:buChar char="•"/>
            </a:pPr>
            <a:r>
              <a:rPr lang="en-US" sz="3200" dirty="0"/>
              <a:t>Overview of Avalanche Mitigation Log Sheets, aka Shot Sheets</a:t>
            </a:r>
          </a:p>
          <a:p>
            <a:pPr marL="571500" indent="-228600">
              <a:buFont typeface="Arial" panose="020B0604020202020204" pitchFamily="34" charset="0"/>
              <a:buChar char="•"/>
            </a:pPr>
            <a:r>
              <a:rPr lang="en-US" sz="3200" dirty="0"/>
              <a:t>Route Safety Techniques</a:t>
            </a:r>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20181227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B6A4DC-FA04-48F3-8C99-BFA82A4600B4}"/>
              </a:ext>
            </a:extLst>
          </p:cNvPr>
          <p:cNvSpPr>
            <a:spLocks noGrp="1"/>
          </p:cNvSpPr>
          <p:nvPr>
            <p:ph type="title"/>
          </p:nvPr>
        </p:nvSpPr>
        <p:spPr>
          <a:xfrm>
            <a:off x="931856" y="0"/>
            <a:ext cx="10520702" cy="1124465"/>
          </a:xfrm>
        </p:spPr>
        <p:txBody>
          <a:bodyPr>
            <a:normAutofit/>
          </a:bodyPr>
          <a:lstStyle/>
          <a:p>
            <a:pPr algn="ctr"/>
            <a:r>
              <a:rPr lang="en-US" dirty="0">
                <a:solidFill>
                  <a:srgbClr val="FFFFFF"/>
                </a:solidFill>
              </a:rPr>
              <a:t>Great Western High Route - Claytons</a:t>
            </a:r>
          </a:p>
        </p:txBody>
      </p:sp>
      <p:pic>
        <p:nvPicPr>
          <p:cNvPr id="5" name="Content Placeholder 4" descr="Map&#10;&#10;Description automatically generated">
            <a:extLst>
              <a:ext uri="{FF2B5EF4-FFF2-40B4-BE49-F238E27FC236}">
                <a16:creationId xmlns:a16="http://schemas.microsoft.com/office/drawing/2014/main" id="{C4A9BBA6-6023-4C41-9A06-D3DBB6F272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416648" y="-945293"/>
            <a:ext cx="5387546" cy="9329353"/>
          </a:xfrm>
        </p:spPr>
      </p:pic>
    </p:spTree>
    <p:extLst>
      <p:ext uri="{BB962C8B-B14F-4D97-AF65-F5344CB8AC3E}">
        <p14:creationId xmlns:p14="http://schemas.microsoft.com/office/powerpoint/2010/main" val="204092860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0E5329-FE18-4678-A214-F7294466B60F}"/>
              </a:ext>
            </a:extLst>
          </p:cNvPr>
          <p:cNvSpPr>
            <a:spLocks noGrp="1"/>
          </p:cNvSpPr>
          <p:nvPr>
            <p:ph type="title"/>
          </p:nvPr>
        </p:nvSpPr>
        <p:spPr>
          <a:xfrm>
            <a:off x="833002" y="-3323"/>
            <a:ext cx="10520702" cy="1344760"/>
          </a:xfrm>
        </p:spPr>
        <p:txBody>
          <a:bodyPr>
            <a:normAutofit/>
          </a:bodyPr>
          <a:lstStyle/>
          <a:p>
            <a:pPr algn="ctr"/>
            <a:r>
              <a:rPr lang="en-US" dirty="0">
                <a:solidFill>
                  <a:srgbClr val="FFFFFF"/>
                </a:solidFill>
              </a:rPr>
              <a:t>Great Western Low Route - Wrangler</a:t>
            </a:r>
          </a:p>
        </p:txBody>
      </p:sp>
      <p:pic>
        <p:nvPicPr>
          <p:cNvPr id="5" name="Content Placeholder 4" descr="Map&#10;&#10;Description automatically generated">
            <a:extLst>
              <a:ext uri="{FF2B5EF4-FFF2-40B4-BE49-F238E27FC236}">
                <a16:creationId xmlns:a16="http://schemas.microsoft.com/office/drawing/2014/main" id="{07D51030-6B62-42D3-AFBD-EC9BA2EBF2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422822" y="-160638"/>
            <a:ext cx="5424616" cy="8093676"/>
          </a:xfrm>
        </p:spPr>
      </p:pic>
    </p:spTree>
    <p:extLst>
      <p:ext uri="{BB962C8B-B14F-4D97-AF65-F5344CB8AC3E}">
        <p14:creationId xmlns:p14="http://schemas.microsoft.com/office/powerpoint/2010/main" val="54989355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A8362C-3505-4787-85DD-E11BF17C36B0}"/>
              </a:ext>
            </a:extLst>
          </p:cNvPr>
          <p:cNvSpPr>
            <a:spLocks noGrp="1"/>
          </p:cNvSpPr>
          <p:nvPr>
            <p:ph type="title"/>
          </p:nvPr>
        </p:nvSpPr>
        <p:spPr>
          <a:xfrm>
            <a:off x="833002" y="1013253"/>
            <a:ext cx="10520702" cy="716689"/>
          </a:xfrm>
        </p:spPr>
        <p:txBody>
          <a:bodyPr>
            <a:normAutofit fontScale="90000"/>
          </a:bodyPr>
          <a:lstStyle/>
          <a:p>
            <a:pPr algn="ctr"/>
            <a:r>
              <a:rPr lang="en-US" sz="4000" dirty="0">
                <a:solidFill>
                  <a:srgbClr val="FFFFFF"/>
                </a:solidFill>
              </a:rPr>
              <a:t>Snake High Route</a:t>
            </a:r>
            <a:br>
              <a:rPr lang="en-US" sz="4000" dirty="0">
                <a:solidFill>
                  <a:srgbClr val="FFFFFF"/>
                </a:solidFill>
              </a:rPr>
            </a:br>
            <a:r>
              <a:rPr lang="en-US" sz="4000" dirty="0">
                <a:solidFill>
                  <a:srgbClr val="FFFFFF"/>
                </a:solidFill>
              </a:rPr>
              <a:t>Snake High and Low plan routes together</a:t>
            </a:r>
            <a:br>
              <a:rPr lang="en-US" sz="4000" dirty="0">
                <a:solidFill>
                  <a:srgbClr val="FFFFFF"/>
                </a:solidFill>
              </a:rPr>
            </a:br>
            <a:r>
              <a:rPr lang="en-US" sz="4000" dirty="0">
                <a:solidFill>
                  <a:srgbClr val="FFFFFF"/>
                </a:solidFill>
              </a:rPr>
              <a:t>Snake High goes Skiers left and cuts T-road shots</a:t>
            </a:r>
            <a:br>
              <a:rPr lang="en-US" dirty="0">
                <a:solidFill>
                  <a:srgbClr val="FFFFFF"/>
                </a:solidFill>
              </a:rPr>
            </a:br>
            <a:br>
              <a:rPr lang="en-US" dirty="0">
                <a:solidFill>
                  <a:srgbClr val="FFFFFF"/>
                </a:solidFill>
              </a:rPr>
            </a:br>
            <a:endParaRPr lang="en-US" dirty="0">
              <a:solidFill>
                <a:srgbClr val="FFFFFF"/>
              </a:solidFill>
            </a:endParaRPr>
          </a:p>
        </p:txBody>
      </p:sp>
      <p:pic>
        <p:nvPicPr>
          <p:cNvPr id="5" name="Content Placeholder 4">
            <a:extLst>
              <a:ext uri="{FF2B5EF4-FFF2-40B4-BE49-F238E27FC236}">
                <a16:creationId xmlns:a16="http://schemas.microsoft.com/office/drawing/2014/main" id="{5DB2548D-7104-43AA-B979-AF3F73491B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614352" y="18534"/>
            <a:ext cx="4967417" cy="8390237"/>
          </a:xfrm>
        </p:spPr>
      </p:pic>
    </p:spTree>
    <p:extLst>
      <p:ext uri="{BB962C8B-B14F-4D97-AF65-F5344CB8AC3E}">
        <p14:creationId xmlns:p14="http://schemas.microsoft.com/office/powerpoint/2010/main" val="161957207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D8713C3-5D14-464B-9F54-6D995ADE1076}"/>
              </a:ext>
            </a:extLst>
          </p:cNvPr>
          <p:cNvSpPr>
            <a:spLocks noGrp="1"/>
          </p:cNvSpPr>
          <p:nvPr>
            <p:ph type="title"/>
          </p:nvPr>
        </p:nvSpPr>
        <p:spPr>
          <a:xfrm>
            <a:off x="833002" y="1"/>
            <a:ext cx="10520702" cy="1341562"/>
          </a:xfrm>
        </p:spPr>
        <p:txBody>
          <a:bodyPr>
            <a:normAutofit fontScale="90000"/>
          </a:bodyPr>
          <a:lstStyle/>
          <a:p>
            <a:pPr algn="ctr"/>
            <a:r>
              <a:rPr lang="en-US" dirty="0">
                <a:solidFill>
                  <a:srgbClr val="FFFFFF"/>
                </a:solidFill>
              </a:rPr>
              <a:t>Snake Low Route</a:t>
            </a:r>
            <a:br>
              <a:rPr lang="en-US" dirty="0">
                <a:solidFill>
                  <a:srgbClr val="FFFFFF"/>
                </a:solidFill>
              </a:rPr>
            </a:br>
            <a:r>
              <a:rPr lang="en-US" dirty="0">
                <a:solidFill>
                  <a:srgbClr val="FFFFFF"/>
                </a:solidFill>
              </a:rPr>
              <a:t>Snake Low continues to Surf and Turf, not shown</a:t>
            </a:r>
          </a:p>
        </p:txBody>
      </p:sp>
      <p:pic>
        <p:nvPicPr>
          <p:cNvPr id="5" name="Content Placeholder 4" descr="A picture containing diagram&#10;&#10;Description automatically generated">
            <a:extLst>
              <a:ext uri="{FF2B5EF4-FFF2-40B4-BE49-F238E27FC236}">
                <a16:creationId xmlns:a16="http://schemas.microsoft.com/office/drawing/2014/main" id="{6641A1A5-790A-486E-94C9-0E1A4DDAC8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420161" y="-126229"/>
            <a:ext cx="5182805" cy="8118389"/>
          </a:xfrm>
        </p:spPr>
      </p:pic>
    </p:spTree>
    <p:extLst>
      <p:ext uri="{BB962C8B-B14F-4D97-AF65-F5344CB8AC3E}">
        <p14:creationId xmlns:p14="http://schemas.microsoft.com/office/powerpoint/2010/main" val="129786235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FEBC1B-3607-4315-B338-39E3BB330AA5}"/>
              </a:ext>
            </a:extLst>
          </p:cNvPr>
          <p:cNvSpPr>
            <a:spLocks noGrp="1"/>
          </p:cNvSpPr>
          <p:nvPr>
            <p:ph type="title"/>
          </p:nvPr>
        </p:nvSpPr>
        <p:spPr>
          <a:xfrm>
            <a:off x="833002" y="-3323"/>
            <a:ext cx="10520702" cy="1344886"/>
          </a:xfrm>
        </p:spPr>
        <p:txBody>
          <a:bodyPr>
            <a:normAutofit/>
          </a:bodyPr>
          <a:lstStyle/>
          <a:p>
            <a:pPr algn="ctr"/>
            <a:r>
              <a:rPr lang="en-US" dirty="0">
                <a:solidFill>
                  <a:srgbClr val="FFFFFF"/>
                </a:solidFill>
              </a:rPr>
              <a:t>Pioneer Route – Corner 1</a:t>
            </a:r>
            <a:br>
              <a:rPr lang="en-US" dirty="0">
                <a:solidFill>
                  <a:srgbClr val="FFFFFF"/>
                </a:solidFill>
              </a:rPr>
            </a:br>
            <a:r>
              <a:rPr lang="en-US" dirty="0">
                <a:solidFill>
                  <a:srgbClr val="FFFFFF"/>
                </a:solidFill>
              </a:rPr>
              <a:t>Pioneer Corner 1 and 2 plan routes together</a:t>
            </a:r>
          </a:p>
        </p:txBody>
      </p:sp>
      <p:pic>
        <p:nvPicPr>
          <p:cNvPr id="5" name="Content Placeholder 4" descr="A picture containing diagram&#10;&#10;Description automatically generated">
            <a:extLst>
              <a:ext uri="{FF2B5EF4-FFF2-40B4-BE49-F238E27FC236}">
                <a16:creationId xmlns:a16="http://schemas.microsoft.com/office/drawing/2014/main" id="{45ECE5AF-1BA8-428C-B4C1-A52B75B143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667292" y="133267"/>
            <a:ext cx="5331090" cy="7747686"/>
          </a:xfrm>
        </p:spPr>
      </p:pic>
    </p:spTree>
    <p:extLst>
      <p:ext uri="{BB962C8B-B14F-4D97-AF65-F5344CB8AC3E}">
        <p14:creationId xmlns:p14="http://schemas.microsoft.com/office/powerpoint/2010/main" val="119898197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7958A0-F9D5-4C87-AE03-9BD55DB5148A}"/>
              </a:ext>
            </a:extLst>
          </p:cNvPr>
          <p:cNvSpPr>
            <a:spLocks noGrp="1"/>
          </p:cNvSpPr>
          <p:nvPr>
            <p:ph type="title"/>
          </p:nvPr>
        </p:nvSpPr>
        <p:spPr>
          <a:xfrm>
            <a:off x="833002" y="1"/>
            <a:ext cx="10520702" cy="1341562"/>
          </a:xfrm>
        </p:spPr>
        <p:txBody>
          <a:bodyPr>
            <a:normAutofit/>
          </a:bodyPr>
          <a:lstStyle/>
          <a:p>
            <a:pPr algn="ctr"/>
            <a:r>
              <a:rPr lang="en-US" dirty="0">
                <a:solidFill>
                  <a:srgbClr val="FFFFFF"/>
                </a:solidFill>
              </a:rPr>
              <a:t>Pioneer Corner 2</a:t>
            </a:r>
          </a:p>
        </p:txBody>
      </p:sp>
      <p:pic>
        <p:nvPicPr>
          <p:cNvPr id="5" name="Content Placeholder 4" descr="A picture containing text&#10;&#10;Description automatically generated">
            <a:extLst>
              <a:ext uri="{FF2B5EF4-FFF2-40B4-BE49-F238E27FC236}">
                <a16:creationId xmlns:a16="http://schemas.microsoft.com/office/drawing/2014/main" id="{D970DD4D-D087-4464-8166-F6079E7C00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729079" y="22049"/>
            <a:ext cx="5083953" cy="7722975"/>
          </a:xfrm>
        </p:spPr>
      </p:pic>
    </p:spTree>
    <p:extLst>
      <p:ext uri="{BB962C8B-B14F-4D97-AF65-F5344CB8AC3E}">
        <p14:creationId xmlns:p14="http://schemas.microsoft.com/office/powerpoint/2010/main" val="10446981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FC980F-77D4-4A15-8B76-38A84B78D3A8}"/>
              </a:ext>
            </a:extLst>
          </p:cNvPr>
          <p:cNvSpPr>
            <a:spLocks noGrp="1"/>
          </p:cNvSpPr>
          <p:nvPr>
            <p:ph type="title"/>
          </p:nvPr>
        </p:nvSpPr>
        <p:spPr>
          <a:xfrm>
            <a:off x="833002" y="1"/>
            <a:ext cx="10520702" cy="1482810"/>
          </a:xfrm>
        </p:spPr>
        <p:txBody>
          <a:bodyPr>
            <a:normAutofit/>
          </a:bodyPr>
          <a:lstStyle/>
          <a:p>
            <a:pPr algn="ctr"/>
            <a:r>
              <a:rPr lang="en-US" sz="3600" dirty="0">
                <a:solidFill>
                  <a:srgbClr val="FFFFFF"/>
                </a:solidFill>
              </a:rPr>
              <a:t>Milly High</a:t>
            </a:r>
            <a:br>
              <a:rPr lang="en-US" sz="3600" dirty="0">
                <a:solidFill>
                  <a:srgbClr val="FFFFFF"/>
                </a:solidFill>
              </a:rPr>
            </a:br>
            <a:r>
              <a:rPr lang="en-US" sz="3600" dirty="0">
                <a:solidFill>
                  <a:srgbClr val="FFFFFF"/>
                </a:solidFill>
              </a:rPr>
              <a:t>Fire  4 </a:t>
            </a:r>
            <a:r>
              <a:rPr lang="en-US" sz="3600" dirty="0" err="1">
                <a:solidFill>
                  <a:srgbClr val="FFFFFF"/>
                </a:solidFill>
              </a:rPr>
              <a:t>Gazex</a:t>
            </a:r>
            <a:r>
              <a:rPr lang="en-US" sz="3600" dirty="0">
                <a:solidFill>
                  <a:srgbClr val="FFFFFF"/>
                </a:solidFill>
              </a:rPr>
              <a:t> 1</a:t>
            </a:r>
            <a:r>
              <a:rPr lang="en-US" sz="3600" baseline="30000" dirty="0">
                <a:solidFill>
                  <a:srgbClr val="FFFFFF"/>
                </a:solidFill>
              </a:rPr>
              <a:t>st</a:t>
            </a:r>
            <a:r>
              <a:rPr lang="en-US" sz="3600" dirty="0">
                <a:solidFill>
                  <a:srgbClr val="FFFFFF"/>
                </a:solidFill>
              </a:rPr>
              <a:t> as protection to head into the bowl.</a:t>
            </a:r>
          </a:p>
        </p:txBody>
      </p:sp>
      <p:pic>
        <p:nvPicPr>
          <p:cNvPr id="16" name="Content Placeholder 15" descr="A close up of a map&#10;&#10;Description automatically generated">
            <a:extLst>
              <a:ext uri="{FF2B5EF4-FFF2-40B4-BE49-F238E27FC236}">
                <a16:creationId xmlns:a16="http://schemas.microsoft.com/office/drawing/2014/main" id="{4FD707A3-317C-4DB3-ADCD-44356359F5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649721" y="-212837"/>
            <a:ext cx="5092261" cy="8734099"/>
          </a:xfrm>
        </p:spPr>
      </p:pic>
    </p:spTree>
    <p:extLst>
      <p:ext uri="{BB962C8B-B14F-4D97-AF65-F5344CB8AC3E}">
        <p14:creationId xmlns:p14="http://schemas.microsoft.com/office/powerpoint/2010/main" val="133352461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TotalTime>
  <Words>923</Words>
  <Application>Microsoft Office PowerPoint</Application>
  <PresentationFormat>Widescreen</PresentationFormat>
  <Paragraphs>29</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Brighton Snow Safety Avalanche Mitigation Routes, Avalanche Mitigation Log Sheets, and Route Safety</vt:lpstr>
      <vt:lpstr> </vt:lpstr>
      <vt:lpstr>Great Western High Route - Claytons</vt:lpstr>
      <vt:lpstr>Great Western Low Route - Wrangler</vt:lpstr>
      <vt:lpstr>Snake High Route Snake High and Low plan routes together Snake High goes Skiers left and cuts T-road shots  </vt:lpstr>
      <vt:lpstr>Snake Low Route Snake Low continues to Surf and Turf, not shown</vt:lpstr>
      <vt:lpstr>Pioneer Route – Corner 1 Pioneer Corner 1 and 2 plan routes together</vt:lpstr>
      <vt:lpstr>Pioneer Corner 2</vt:lpstr>
      <vt:lpstr>Milly High Fire  4 Gazex 1st as protection to head into the bowl.</vt:lpstr>
      <vt:lpstr>Milly Low – Little Milly Milly High can drop shots onto Killer and Squat from lift Usually a Pioneer team will come over. </vt:lpstr>
      <vt:lpstr>Pro standards for filling out a Shot Sheet</vt:lpstr>
      <vt:lpstr>Completed Milly Mitigation Log</vt:lpstr>
      <vt:lpstr>Avalanche Mitigation Route Safety</vt:lpstr>
      <vt:lpstr>Avalanche Mitigation work is an inherently dangerous aspect of Ski Patrolling; and an incredibly satisfying aspect too.  When done safely and properly, we can significantly reduce the risk to ourselves.  However, we work in the mountains in a fast-changing environment.  With that in mind, there will always still be associated risk.  Proper training to set patrollers up for success is our goal.  Safety is our number one priority, of our patrollers, resort employees, and guests.  While on route, your safety is up to yourself and your partner.   </vt:lpstr>
      <vt:lpstr>As professional ski patrollers we step into avalanche terrain with the intention of purposefully starting many smaller avalanches, to try and prevent larger, more destructive slides.  Which opposes the backcountry mindset of avoiding avalanche terrain when conditions dictate so. </vt:lpstr>
      <vt:lpstr>Despite our best efforts, things can go wrong.  Therefore, no one goes out on mitigation routes without approval displaying a professional level of partner rescue abilities (criteria presented later).  All pro patrollers will practice on-going, season-long weekly trainings.  You are your own forecaster/observer/planner on route, pay attention to what the snow and weather are doing…wind drifts/loading, cracking, collapsing, etc.…  CLEAR COMMUNICATION with your partner is paramount to success.  If something is un-clear, take the time to clarify.  Don’t be afraid to be direct.  Don’t make assumptions!  Know your islands of safety and have voice and/or visual contact with your partner.  You and your partner are a team, everyone must feel comfortable voicing concerns, and listening to the concerns of others.  It’s ok to step back and re-assess.    Have a plan before you step out of the cat/unload the lift.  Be willing and able to follow/adjust/abandon a plan as seen fit.  Our work environment is so dynamic, we must also be.  </vt:lpstr>
      <vt:lpstr>Slow is smooth, smooth is fast.  Have a plan, execute it, and move on.  No reason to spend excessive time in potentially dangerous terrain.  Have your hypothesis – I think the load is greatest here, and most likely to propagate here, so the shot goes there.  Was I right?    Approach each route with caution and questions, complacency can lead to mistakes…..FACETS!!!!  Weird storms can make for weird avalanches…..how much weirder can 2020 get?       “Never be afraid to back off from a bad decision.”  Don Sharaf If something feels off, analyze it.  “Appreciating accomplishments leads to complacency, appreciating mistakes leads to avoiding them.”  Unknown  We all make mistakes, but in this realm, they can have severe consequences.  Don’t allow small mistakes to lead to a big one.  </vt:lpstr>
      <vt:lpstr>All patrollers will complete an Explosives self test (done annually), covering - Handling/Parts/Procedures.  Tucker or Max will go over all of this with rookies; additionally you will receive hands on training for explosive use.  Rookies will also get on hill training for explosive placement, and techniques for moving efficiently and effectively through avalanche terrain; before going out on route.</vt:lpstr>
      <vt:lpstr>Route Leaders will be established every mitigation morning.  It is the responsibility of the Route Leader to clear the zone they are responsible for.  If you’re not feeling comfortable with clearing it, let snow safety personnel know.  Route Leaders are also responsible for making sure the shot sheet gets done.  While we aim to get the entire resort open by 9, our safety, and the safety of our guests is top priority.  If we need to delay an opening to make sure it is safe, then that’s what we’ll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Brighton Snow Safety Avalanche Mitigation Routes, Route Safety, and Avalanche Mitigation Log Sheets</dc:title>
  <dc:creator>Tucker, Peter</dc:creator>
  <cp:lastModifiedBy>Tucker, Peter</cp:lastModifiedBy>
  <cp:revision>16</cp:revision>
  <dcterms:created xsi:type="dcterms:W3CDTF">2020-09-29T17:28:14Z</dcterms:created>
  <dcterms:modified xsi:type="dcterms:W3CDTF">2020-09-30T21:38:17Z</dcterms:modified>
</cp:coreProperties>
</file>